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30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304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41" Type="http://schemas.openxmlformats.org/officeDocument/2006/relationships/slide" Target="slides/slide40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8" Type="http://schemas.openxmlformats.org/officeDocument/2006/relationships/slide" Target="slides/slide7.xml" /><Relationship Id="rId51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68C38-718C-B72F-763B-FCDAD1674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treatment of catheter-related</a:t>
            </a:r>
            <a:br>
              <a:rPr lang="en-US" sz="5400" dirty="0"/>
            </a:br>
            <a:r>
              <a:rPr lang="en-US" sz="5400" dirty="0"/>
              <a:t>bloodstream infection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C75D3-4260-15B9-66DA-8EFAF8415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2070" y="4872810"/>
            <a:ext cx="8767860" cy="1448090"/>
          </a:xfrm>
        </p:spPr>
        <p:txBody>
          <a:bodyPr/>
          <a:lstStyle/>
          <a:p>
            <a:r>
              <a:rPr lang="en-US" dirty="0" err="1"/>
              <a:t>Md.S.Kalantari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0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138A9-4E21-3B9D-2624-7C4C8076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5830C-5DF0-9294-5C60-C89DA76D6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What should be done if the catheter tip culture is positive, but the blood cultures are negative?</a:t>
            </a:r>
          </a:p>
        </p:txBody>
      </p:sp>
    </p:spTree>
    <p:extLst>
      <p:ext uri="{BB962C8B-B14F-4D97-AF65-F5344CB8AC3E}">
        <p14:creationId xmlns:p14="http://schemas.microsoft.com/office/powerpoint/2010/main" val="119566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1E2AA-9602-8D3D-0365-DCD39F44C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63AAC-039F-9780-A978-0FFA2217A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Antibiotic </a:t>
            </a:r>
            <a:r>
              <a:rPr lang="en-US" sz="2800" dirty="0">
                <a:solidFill>
                  <a:srgbClr val="FF0000"/>
                </a:solidFill>
              </a:rPr>
              <a:t>treatment (i.e., 5---7 days)</a:t>
            </a:r>
            <a:r>
              <a:rPr lang="en-US" sz="2800" dirty="0">
                <a:solidFill>
                  <a:schemeClr val="tx1"/>
                </a:solidFill>
              </a:rPr>
              <a:t> should be given to patients with catheter </a:t>
            </a:r>
            <a:r>
              <a:rPr lang="en-US" sz="2800" dirty="0">
                <a:solidFill>
                  <a:srgbClr val="FF0000"/>
                </a:solidFill>
              </a:rPr>
              <a:t>tip cultures positive for S. aureus</a:t>
            </a:r>
            <a:r>
              <a:rPr lang="en-US" sz="2800" dirty="0">
                <a:solidFill>
                  <a:schemeClr val="tx1"/>
                </a:solidFill>
              </a:rPr>
              <a:t> and negative blood cultures if the patient shows systemic or local infection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69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41EC4-FEE3-AE37-7EF9-EBE00B4B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CEAA0-D2DF-0780-ADD5-6C9FC4C5A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</a:t>
            </a:r>
            <a:r>
              <a:rPr lang="en-US" sz="2800" dirty="0">
                <a:solidFill>
                  <a:srgbClr val="FF0000"/>
                </a:solidFill>
              </a:rPr>
              <a:t>non-neutropenic patients </a:t>
            </a:r>
            <a:r>
              <a:rPr lang="en-US" sz="2800" dirty="0">
                <a:solidFill>
                  <a:schemeClr val="tx1"/>
                </a:solidFill>
              </a:rPr>
              <a:t>or those </a:t>
            </a:r>
            <a:r>
              <a:rPr lang="en-US" sz="2800" dirty="0">
                <a:solidFill>
                  <a:srgbClr val="FF0000"/>
                </a:solidFill>
              </a:rPr>
              <a:t>without valvular heart disease</a:t>
            </a:r>
            <a:r>
              <a:rPr lang="en-US" sz="2800" dirty="0">
                <a:solidFill>
                  <a:schemeClr val="tx1"/>
                </a:solidFill>
              </a:rPr>
              <a:t>, the presence of a catheter tip culture positive for </a:t>
            </a:r>
            <a:r>
              <a:rPr lang="en-US" sz="2800" dirty="0">
                <a:solidFill>
                  <a:srgbClr val="FF0000"/>
                </a:solidFill>
              </a:rPr>
              <a:t>Candida</a:t>
            </a:r>
            <a:r>
              <a:rPr lang="en-US" sz="2800" dirty="0">
                <a:solidFill>
                  <a:schemeClr val="tx1"/>
                </a:solidFill>
              </a:rPr>
              <a:t> spp. and </a:t>
            </a:r>
            <a:r>
              <a:rPr lang="en-US" sz="2800" dirty="0">
                <a:solidFill>
                  <a:srgbClr val="FF0000"/>
                </a:solidFill>
              </a:rPr>
              <a:t>negative or unavailable blood cultures </a:t>
            </a:r>
            <a:r>
              <a:rPr lang="en-US" sz="2800" dirty="0">
                <a:solidFill>
                  <a:schemeClr val="tx1"/>
                </a:solidFill>
              </a:rPr>
              <a:t>should be assessed on an individual basis before starting systematic antifungal treatment. Antifungal treatment </a:t>
            </a:r>
            <a:r>
              <a:rPr lang="en-US" sz="2800" dirty="0">
                <a:solidFill>
                  <a:srgbClr val="FF0000"/>
                </a:solidFill>
              </a:rPr>
              <a:t>should not be prescribed for patients without systemic </a:t>
            </a:r>
            <a:r>
              <a:rPr lang="en-US" sz="2800" dirty="0">
                <a:solidFill>
                  <a:schemeClr val="tx1"/>
                </a:solidFill>
              </a:rPr>
              <a:t>signs of infection</a:t>
            </a:r>
          </a:p>
        </p:txBody>
      </p:sp>
    </p:spTree>
    <p:extLst>
      <p:ext uri="{BB962C8B-B14F-4D97-AF65-F5344CB8AC3E}">
        <p14:creationId xmlns:p14="http://schemas.microsoft.com/office/powerpoint/2010/main" val="1541207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0C379-1257-397D-60F4-7EB89DB3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C609C-8EAF-0F87-52D5-468185E25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No clear recommendations </a:t>
            </a:r>
            <a:r>
              <a:rPr lang="en-US" sz="2800" dirty="0">
                <a:solidFill>
                  <a:schemeClr val="tx1"/>
                </a:solidFill>
              </a:rPr>
              <a:t>can be given for catheters colonized with </a:t>
            </a:r>
            <a:r>
              <a:rPr lang="en-US" sz="2800" dirty="0">
                <a:solidFill>
                  <a:srgbClr val="FF0000"/>
                </a:solidFill>
              </a:rPr>
              <a:t>other microorganisms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6661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03493-085A-696A-FEB9-86273B63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Empirical antimicrobial therapy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DFB20-2573-D89D-8842-3AF80C8E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If CRBSI is suspected, antimicrobial therapy </a:t>
            </a:r>
            <a:r>
              <a:rPr lang="en-US" sz="2400" dirty="0">
                <a:solidFill>
                  <a:srgbClr val="FF0000"/>
                </a:solidFill>
              </a:rPr>
              <a:t>should be started as soon as possible</a:t>
            </a:r>
            <a:r>
              <a:rPr lang="en-US" sz="2400" dirty="0">
                <a:solidFill>
                  <a:schemeClr val="tx1"/>
                </a:solidFill>
              </a:rPr>
              <a:t> with a bactericidal agent active against </a:t>
            </a:r>
            <a:r>
              <a:rPr lang="en-US" sz="2400" dirty="0">
                <a:solidFill>
                  <a:srgbClr val="FF0000"/>
                </a:solidFill>
              </a:rPr>
              <a:t>S. aureus and </a:t>
            </a:r>
            <a:r>
              <a:rPr lang="en-US" sz="2400" dirty="0" err="1">
                <a:solidFill>
                  <a:srgbClr val="FF0000"/>
                </a:solidFill>
              </a:rPr>
              <a:t>CoNS</a:t>
            </a:r>
            <a:r>
              <a:rPr lang="en-US" sz="2400" dirty="0">
                <a:solidFill>
                  <a:schemeClr val="tx1"/>
                </a:solidFill>
              </a:rPr>
              <a:t>, especially if associated with sepsis or septic shock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Vancomycin is recommended </a:t>
            </a:r>
            <a:r>
              <a:rPr lang="en-US" sz="2400" dirty="0">
                <a:solidFill>
                  <a:schemeClr val="tx1"/>
                </a:solidFill>
              </a:rPr>
              <a:t>for empirical therapy in patients with suspected CRBSI (B-II). </a:t>
            </a:r>
            <a:r>
              <a:rPr lang="en-US" sz="2400" dirty="0">
                <a:solidFill>
                  <a:srgbClr val="FF0000"/>
                </a:solidFill>
              </a:rPr>
              <a:t>Teicoplanin is not recommended </a:t>
            </a:r>
            <a:r>
              <a:rPr lang="en-US" sz="2400" dirty="0">
                <a:solidFill>
                  <a:schemeClr val="tx1"/>
                </a:solidFill>
              </a:rPr>
              <a:t>as empirical therapy, given the existence of coagulase-negative staphylococci with reduced susceptibility to teicoplanin.</a:t>
            </a:r>
          </a:p>
        </p:txBody>
      </p:sp>
    </p:spTree>
    <p:extLst>
      <p:ext uri="{BB962C8B-B14F-4D97-AF65-F5344CB8AC3E}">
        <p14:creationId xmlns:p14="http://schemas.microsoft.com/office/powerpoint/2010/main" val="2448347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EB5C-80FC-8F95-EFB4-C2045B1B0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9BBDE-94FD-BAA9-E2DB-DF944FEFF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Daptomycin</a:t>
            </a:r>
            <a:r>
              <a:rPr lang="en-US" sz="2800" dirty="0">
                <a:solidFill>
                  <a:schemeClr val="tx1"/>
                </a:solidFill>
              </a:rPr>
              <a:t> can be administered for cases of CRBSI with</a:t>
            </a:r>
            <a:r>
              <a:rPr lang="en-US" sz="2800" dirty="0">
                <a:solidFill>
                  <a:srgbClr val="FF0000"/>
                </a:solidFill>
              </a:rPr>
              <a:t> septic shock</a:t>
            </a:r>
            <a:r>
              <a:rPr lang="en-US" sz="2800" dirty="0">
                <a:solidFill>
                  <a:schemeClr val="tx1"/>
                </a:solidFill>
              </a:rPr>
              <a:t> (C-III), </a:t>
            </a:r>
            <a:r>
              <a:rPr lang="en-US" sz="2800" dirty="0">
                <a:solidFill>
                  <a:srgbClr val="FF0000"/>
                </a:solidFill>
              </a:rPr>
              <a:t>acute kidney injury </a:t>
            </a:r>
            <a:r>
              <a:rPr lang="en-US" sz="2800" dirty="0">
                <a:solidFill>
                  <a:schemeClr val="tx1"/>
                </a:solidFill>
              </a:rPr>
              <a:t>(B-III), </a:t>
            </a:r>
            <a:r>
              <a:rPr lang="en-US" sz="2800" dirty="0">
                <a:solidFill>
                  <a:srgbClr val="FF0000"/>
                </a:solidFill>
              </a:rPr>
              <a:t>to patients with recent exposure to vancomycin</a:t>
            </a:r>
            <a:r>
              <a:rPr lang="en-US" sz="2800" dirty="0">
                <a:solidFill>
                  <a:schemeClr val="tx1"/>
                </a:solidFill>
              </a:rPr>
              <a:t> (&gt;1 week in the past 3 months) (C-III) or if the local prevalence of </a:t>
            </a:r>
            <a:r>
              <a:rPr lang="en-US" sz="2800" dirty="0">
                <a:solidFill>
                  <a:srgbClr val="FF0000"/>
                </a:solidFill>
              </a:rPr>
              <a:t>S. aureus isolates with vancomycin MIC ≥1.5mg/ml is high </a:t>
            </a:r>
            <a:r>
              <a:rPr lang="en-US" sz="2800" dirty="0">
                <a:solidFill>
                  <a:schemeClr val="tx1"/>
                </a:solidFill>
              </a:rPr>
              <a:t>(C-III).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Linezolid </a:t>
            </a:r>
            <a:r>
              <a:rPr lang="en-US" sz="2800" dirty="0">
                <a:solidFill>
                  <a:srgbClr val="FF0000"/>
                </a:solidFill>
              </a:rPr>
              <a:t>should only </a:t>
            </a:r>
            <a:r>
              <a:rPr lang="en-US" sz="2800" dirty="0">
                <a:solidFill>
                  <a:schemeClr val="tx1"/>
                </a:solidFill>
              </a:rPr>
              <a:t>be used in patients with contraindications for the previous agents (B-II).</a:t>
            </a:r>
          </a:p>
        </p:txBody>
      </p:sp>
    </p:spTree>
    <p:extLst>
      <p:ext uri="{BB962C8B-B14F-4D97-AF65-F5344CB8AC3E}">
        <p14:creationId xmlns:p14="http://schemas.microsoft.com/office/powerpoint/2010/main" val="107157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9DB31-26A0-39F9-F0DC-01AB1CCC3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CF6B9-27D8-A0D8-86D9-7D4CF8127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ctr"/>
            <a:r>
              <a:rPr lang="en-US" sz="2800" b="1" dirty="0">
                <a:solidFill>
                  <a:schemeClr val="tx1"/>
                </a:solidFill>
              </a:rPr>
              <a:t>When should empirical coverage of Gram-negative bacilli or fungi be added?</a:t>
            </a:r>
          </a:p>
        </p:txBody>
      </p:sp>
    </p:spTree>
    <p:extLst>
      <p:ext uri="{BB962C8B-B14F-4D97-AF65-F5344CB8AC3E}">
        <p14:creationId xmlns:p14="http://schemas.microsoft.com/office/powerpoint/2010/main" val="2587679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150C0-538F-1494-37AE-6CC47875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55E8A-34D2-6A31-7F58-4440DE0F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Patients with suspected CRBSI should receive empirical antibiotic therapy (in addition to coverage for Gram-positive pathogens) to cover Gram-negative bacilli under any of the following circumstances: </a:t>
            </a:r>
            <a:r>
              <a:rPr lang="en-US" sz="2800" dirty="0">
                <a:solidFill>
                  <a:srgbClr val="FF0000"/>
                </a:solidFill>
              </a:rPr>
              <a:t>hemodynamic instability </a:t>
            </a:r>
            <a:r>
              <a:rPr lang="en-US" sz="2800" dirty="0">
                <a:solidFill>
                  <a:schemeClr val="tx1"/>
                </a:solidFill>
              </a:rPr>
              <a:t>(septic shock), </a:t>
            </a:r>
            <a:r>
              <a:rPr lang="en-US" sz="2800" dirty="0">
                <a:solidFill>
                  <a:srgbClr val="FF0000"/>
                </a:solidFill>
              </a:rPr>
              <a:t>neutropenia</a:t>
            </a:r>
            <a:r>
              <a:rPr lang="en-US" sz="2800" dirty="0">
                <a:solidFill>
                  <a:schemeClr val="tx1"/>
                </a:solidFill>
              </a:rPr>
              <a:t> or </a:t>
            </a:r>
            <a:r>
              <a:rPr lang="en-US" sz="2800" dirty="0">
                <a:solidFill>
                  <a:srgbClr val="FF0000"/>
                </a:solidFill>
              </a:rPr>
              <a:t>hematologic malignancy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solid organ or bone marrow transplant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femoral catheter </a:t>
            </a:r>
            <a:r>
              <a:rPr lang="en-US" sz="2800" dirty="0">
                <a:solidFill>
                  <a:schemeClr val="tx1"/>
                </a:solidFill>
              </a:rPr>
              <a:t>in place, a high index of </a:t>
            </a:r>
            <a:r>
              <a:rPr lang="en-US" sz="2800" dirty="0">
                <a:solidFill>
                  <a:srgbClr val="FF0000"/>
                </a:solidFill>
              </a:rPr>
              <a:t>colonization with Gram-negative </a:t>
            </a:r>
            <a:r>
              <a:rPr lang="en-US" sz="2800" dirty="0">
                <a:solidFill>
                  <a:schemeClr val="tx1"/>
                </a:solidFill>
              </a:rPr>
              <a:t>bacilli or </a:t>
            </a:r>
            <a:r>
              <a:rPr lang="en-US" sz="2800" dirty="0">
                <a:solidFill>
                  <a:srgbClr val="FF0000"/>
                </a:solidFill>
              </a:rPr>
              <a:t>prolonged ICU admission </a:t>
            </a:r>
            <a:r>
              <a:rPr lang="en-US" sz="2800" dirty="0">
                <a:solidFill>
                  <a:schemeClr val="tx1"/>
                </a:solidFill>
              </a:rPr>
              <a:t>(C-III).</a:t>
            </a:r>
          </a:p>
        </p:txBody>
      </p:sp>
    </p:spTree>
    <p:extLst>
      <p:ext uri="{BB962C8B-B14F-4D97-AF65-F5344CB8AC3E}">
        <p14:creationId xmlns:p14="http://schemas.microsoft.com/office/powerpoint/2010/main" val="1020845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D66B5-BA00-6D70-CA64-2A3EFC8E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7EE3D-F58C-A235-273E-8502A4385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Antimicrobial therapy should be adapted to </a:t>
            </a:r>
            <a:r>
              <a:rPr lang="en-US" sz="2800" dirty="0">
                <a:solidFill>
                  <a:srgbClr val="FF0000"/>
                </a:solidFill>
              </a:rPr>
              <a:t>local epidemiology </a:t>
            </a:r>
            <a:r>
              <a:rPr lang="en-US" sz="2800" dirty="0">
                <a:solidFill>
                  <a:schemeClr val="tx1"/>
                </a:solidFill>
              </a:rPr>
              <a:t>and must include an antipseudomonal agent (i.e., piperacillin-tazobactam, carbapenems, a </a:t>
            </a:r>
            <a:r>
              <a:rPr lang="en-US" sz="2800" dirty="0" err="1">
                <a:solidFill>
                  <a:schemeClr val="tx1"/>
                </a:solidFill>
              </a:rPr>
              <a:t>fourthgeneration</a:t>
            </a:r>
            <a:r>
              <a:rPr lang="en-US" sz="2800" dirty="0">
                <a:solidFill>
                  <a:schemeClr val="tx1"/>
                </a:solidFill>
              </a:rPr>
              <a:t> cephalosporin, aztreonam, quinolones or aminoglycosides) (A-II). </a:t>
            </a:r>
          </a:p>
        </p:txBody>
      </p:sp>
    </p:spTree>
    <p:extLst>
      <p:ext uri="{BB962C8B-B14F-4D97-AF65-F5344CB8AC3E}">
        <p14:creationId xmlns:p14="http://schemas.microsoft.com/office/powerpoint/2010/main" val="2011338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F86A6-FE66-8E21-EF60-1E3B00965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FCAED-7DDD-2AC4-3A5D-529A24238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need for </a:t>
            </a:r>
            <a:r>
              <a:rPr lang="en-US" sz="2800" dirty="0">
                <a:solidFill>
                  <a:srgbClr val="FF0000"/>
                </a:solidFill>
              </a:rPr>
              <a:t>empirical antifungal </a:t>
            </a:r>
            <a:r>
              <a:rPr lang="en-US" sz="2800" dirty="0">
                <a:solidFill>
                  <a:schemeClr val="tx1"/>
                </a:solidFill>
              </a:rPr>
              <a:t>therapy in a patient with suspected catheter-related candidemia should be evaluated along with the possibility of catheter removal (A-III).</a:t>
            </a:r>
          </a:p>
          <a:p>
            <a:r>
              <a:rPr lang="en-US" sz="2800" dirty="0">
                <a:solidFill>
                  <a:schemeClr val="tx1"/>
                </a:solidFill>
              </a:rPr>
              <a:t> Empirical therapy for suspected catheter-related candidemia should be considered </a:t>
            </a:r>
            <a:r>
              <a:rPr lang="en-US" sz="2800" dirty="0">
                <a:solidFill>
                  <a:srgbClr val="FF0000"/>
                </a:solidFill>
              </a:rPr>
              <a:t>in patients who are hemodynamically unstable</a:t>
            </a:r>
            <a:r>
              <a:rPr lang="en-US" sz="2800" dirty="0">
                <a:solidFill>
                  <a:schemeClr val="tx1"/>
                </a:solidFill>
              </a:rPr>
              <a:t> with one or more of the following conditions: </a:t>
            </a:r>
            <a:r>
              <a:rPr lang="en-US" sz="2800" dirty="0">
                <a:solidFill>
                  <a:srgbClr val="FF0000"/>
                </a:solidFill>
              </a:rPr>
              <a:t>total parenteral nutrition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prolonged use of broad-spectrum antibiotics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malignancy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femoral catheterization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colonization due to Candida spp</a:t>
            </a:r>
            <a:r>
              <a:rPr lang="en-US" sz="2800" dirty="0">
                <a:solidFill>
                  <a:schemeClr val="tx1"/>
                </a:solidFill>
              </a:rPr>
              <a:t>. at multiple sites or intense previous anti-anaerobic therapy (C-III).</a:t>
            </a:r>
          </a:p>
        </p:txBody>
      </p:sp>
    </p:spTree>
    <p:extLst>
      <p:ext uri="{BB962C8B-B14F-4D97-AF65-F5344CB8AC3E}">
        <p14:creationId xmlns:p14="http://schemas.microsoft.com/office/powerpoint/2010/main" val="2768339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E24AD9-FB80-9EBE-993D-745B4298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C9937C-ED25-BFAF-7154-54BF2007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45720" indent="0"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When can a catheter be retained until blood cultures are available?</a:t>
            </a:r>
          </a:p>
        </p:txBody>
      </p:sp>
    </p:spTree>
    <p:extLst>
      <p:ext uri="{BB962C8B-B14F-4D97-AF65-F5344CB8AC3E}">
        <p14:creationId xmlns:p14="http://schemas.microsoft.com/office/powerpoint/2010/main" val="129031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7453-9095-2CFD-A89E-82D7DD132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788E6-DA21-7091-EA68-D39A808DC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use of biomarkers </a:t>
            </a:r>
            <a:r>
              <a:rPr lang="en-US" sz="2800" dirty="0">
                <a:solidFill>
                  <a:schemeClr val="tx1"/>
                </a:solidFill>
              </a:rPr>
              <a:t>(such as 1,3-B-D-glucan) may be useful when considering initiation of empirical antifungal treatment (B-III).</a:t>
            </a:r>
          </a:p>
        </p:txBody>
      </p:sp>
    </p:spTree>
    <p:extLst>
      <p:ext uri="{BB962C8B-B14F-4D97-AF65-F5344CB8AC3E}">
        <p14:creationId xmlns:p14="http://schemas.microsoft.com/office/powerpoint/2010/main" val="3704355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D317A-5132-EB6A-0FD8-C3D3F313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27EA7-4441-17B6-3B61-511075727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marL="45720" indent="0"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Confirmed CRBSI</a:t>
            </a:r>
          </a:p>
        </p:txBody>
      </p:sp>
    </p:spTree>
    <p:extLst>
      <p:ext uri="{BB962C8B-B14F-4D97-AF65-F5344CB8AC3E}">
        <p14:creationId xmlns:p14="http://schemas.microsoft.com/office/powerpoint/2010/main" val="2481005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0D228-1038-73D7-08D1-9867ACF4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Coagulase-Negative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Staphylococcus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9FA4B-DA8A-B56F-E2AC-C0B444FCC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With the exception of Staphylococcus </a:t>
            </a:r>
            <a:r>
              <a:rPr lang="en-US" dirty="0" err="1">
                <a:solidFill>
                  <a:schemeClr val="tx1"/>
                </a:solidFill>
              </a:rPr>
              <a:t>lugdunensis,which</a:t>
            </a:r>
            <a:r>
              <a:rPr lang="en-US" dirty="0">
                <a:solidFill>
                  <a:schemeClr val="tx1"/>
                </a:solidFill>
              </a:rPr>
              <a:t> should be managed as for Staphylococcus aureus.</a:t>
            </a:r>
          </a:p>
          <a:p>
            <a:r>
              <a:rPr lang="en-US" dirty="0">
                <a:solidFill>
                  <a:schemeClr val="tx1"/>
                </a:solidFill>
              </a:rPr>
              <a:t>Consider catheter removal(if not done):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Catheter must be removed in patients with </a:t>
            </a:r>
            <a:r>
              <a:rPr lang="en-US" dirty="0">
                <a:solidFill>
                  <a:srgbClr val="FF0000"/>
                </a:solidFill>
              </a:rPr>
              <a:t>septic shock secondary </a:t>
            </a:r>
            <a:r>
              <a:rPr lang="en-US" dirty="0">
                <a:solidFill>
                  <a:schemeClr val="tx1"/>
                </a:solidFill>
              </a:rPr>
              <a:t>to CRBSI or </a:t>
            </a:r>
            <a:r>
              <a:rPr lang="en-US" dirty="0">
                <a:solidFill>
                  <a:srgbClr val="FF0000"/>
                </a:solidFill>
              </a:rPr>
              <a:t>in patients with intravascular devices.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Antimicrobial therapy for </a:t>
            </a:r>
            <a:r>
              <a:rPr lang="en-US" dirty="0">
                <a:solidFill>
                  <a:srgbClr val="FF0000"/>
                </a:solidFill>
              </a:rPr>
              <a:t>5 days </a:t>
            </a:r>
            <a:r>
              <a:rPr lang="en-US" dirty="0">
                <a:solidFill>
                  <a:schemeClr val="tx1"/>
                </a:solidFill>
              </a:rPr>
              <a:t>(In patients with </a:t>
            </a:r>
            <a:r>
              <a:rPr lang="en-US" dirty="0">
                <a:solidFill>
                  <a:srgbClr val="FF0000"/>
                </a:solidFill>
              </a:rPr>
              <a:t>intravascular devices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foreign bodies </a:t>
            </a:r>
            <a:r>
              <a:rPr lang="en-US" dirty="0">
                <a:solidFill>
                  <a:schemeClr val="tx1"/>
                </a:solidFill>
              </a:rPr>
              <a:t>(such as articular prostheses) or in whom markers of inflammation persist after catheter removal therapy, antibiotic therapy for </a:t>
            </a:r>
            <a:r>
              <a:rPr lang="en-US" dirty="0">
                <a:solidFill>
                  <a:srgbClr val="FF0000"/>
                </a:solidFill>
              </a:rPr>
              <a:t>10---14 days </a:t>
            </a:r>
            <a:r>
              <a:rPr lang="en-US" dirty="0">
                <a:solidFill>
                  <a:schemeClr val="tx1"/>
                </a:solidFill>
              </a:rPr>
              <a:t>is recommended)</a:t>
            </a:r>
          </a:p>
          <a:p>
            <a:pPr marL="45720" indent="0">
              <a:buNone/>
            </a:pPr>
            <a:r>
              <a:rPr lang="en-US" dirty="0">
                <a:solidFill>
                  <a:srgbClr val="FF0000"/>
                </a:solidFill>
              </a:rPr>
              <a:t> Vancomycin</a:t>
            </a:r>
            <a:r>
              <a:rPr lang="en-US" dirty="0">
                <a:solidFill>
                  <a:schemeClr val="tx1"/>
                </a:solidFill>
              </a:rPr>
              <a:t> is the first option 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Echocardiography is not mandatory </a:t>
            </a:r>
          </a:p>
        </p:txBody>
      </p:sp>
    </p:spTree>
    <p:extLst>
      <p:ext uri="{BB962C8B-B14F-4D97-AF65-F5344CB8AC3E}">
        <p14:creationId xmlns:p14="http://schemas.microsoft.com/office/powerpoint/2010/main" val="3523534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C663C-E6F3-B960-2963-25F388C8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9F2F0-7FA2-0AA0-3D2F-EC4A61A6F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Catheter retained: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for 10 -14 days</a:t>
            </a:r>
          </a:p>
          <a:p>
            <a:r>
              <a:rPr lang="en-US" dirty="0">
                <a:solidFill>
                  <a:schemeClr val="tx1"/>
                </a:solidFill>
              </a:rPr>
              <a:t>Vancomycin is the first option</a:t>
            </a:r>
          </a:p>
          <a:p>
            <a:r>
              <a:rPr lang="en-US" dirty="0">
                <a:solidFill>
                  <a:srgbClr val="FF0000"/>
                </a:solidFill>
              </a:rPr>
              <a:t>ALT with vancomycin </a:t>
            </a:r>
            <a:r>
              <a:rPr lang="en-US" dirty="0">
                <a:solidFill>
                  <a:schemeClr val="tx1"/>
                </a:solidFill>
              </a:rPr>
              <a:t>for 10-14 days</a:t>
            </a:r>
          </a:p>
          <a:p>
            <a:r>
              <a:rPr lang="en-US" dirty="0">
                <a:solidFill>
                  <a:schemeClr val="tx1"/>
                </a:solidFill>
              </a:rPr>
              <a:t>Echocardiography is not mandatory(Echocardiography should be done in patients with </a:t>
            </a:r>
            <a:r>
              <a:rPr lang="en-US" dirty="0">
                <a:solidFill>
                  <a:srgbClr val="FF0000"/>
                </a:solidFill>
              </a:rPr>
              <a:t>valvular diseases </a:t>
            </a:r>
            <a:r>
              <a:rPr lang="en-US" dirty="0">
                <a:solidFill>
                  <a:schemeClr val="tx1"/>
                </a:solidFill>
              </a:rPr>
              <a:t>or in case of </a:t>
            </a:r>
            <a:r>
              <a:rPr lang="en-US" dirty="0">
                <a:solidFill>
                  <a:srgbClr val="FF0000"/>
                </a:solidFill>
              </a:rPr>
              <a:t>persistent bacteremia </a:t>
            </a:r>
            <a:r>
              <a:rPr lang="en-US" dirty="0">
                <a:solidFill>
                  <a:schemeClr val="tx1"/>
                </a:solidFill>
              </a:rPr>
              <a:t>despite appropriate therapy.)</a:t>
            </a:r>
          </a:p>
        </p:txBody>
      </p:sp>
    </p:spTree>
    <p:extLst>
      <p:ext uri="{BB962C8B-B14F-4D97-AF65-F5344CB8AC3E}">
        <p14:creationId xmlns:p14="http://schemas.microsoft.com/office/powerpoint/2010/main" val="1411017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42DB6-65BB-E344-21CA-A4CDB24C9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Staphylococcus aureus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9549E-EAD0-537C-23F5-61C24C7E9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Removal of the catheter is mandatory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</a:t>
            </a:r>
            <a:r>
              <a:rPr lang="en-US" dirty="0">
                <a:solidFill>
                  <a:srgbClr val="FF0000"/>
                </a:solidFill>
              </a:rPr>
              <a:t>for 14 days </a:t>
            </a:r>
            <a:r>
              <a:rPr lang="en-US" dirty="0">
                <a:solidFill>
                  <a:schemeClr val="tx1"/>
                </a:solidFill>
              </a:rPr>
              <a:t>(Complicated episodes require longer courses of treatment (</a:t>
            </a:r>
            <a:r>
              <a:rPr lang="en-US" dirty="0">
                <a:solidFill>
                  <a:srgbClr val="FF0000"/>
                </a:solidFill>
              </a:rPr>
              <a:t>4---6 weeks</a:t>
            </a:r>
            <a:r>
              <a:rPr lang="en-US" dirty="0">
                <a:solidFill>
                  <a:schemeClr val="tx1"/>
                </a:solidFill>
              </a:rPr>
              <a:t>).)</a:t>
            </a:r>
          </a:p>
          <a:p>
            <a:r>
              <a:rPr lang="en-US" dirty="0">
                <a:solidFill>
                  <a:schemeClr val="tx1"/>
                </a:solidFill>
              </a:rPr>
              <a:t> Cloxacillin or cefazolin are the alternatives for MSSA</a:t>
            </a:r>
          </a:p>
          <a:p>
            <a:r>
              <a:rPr lang="en-US" dirty="0">
                <a:solidFill>
                  <a:schemeClr val="tx1"/>
                </a:solidFill>
              </a:rPr>
              <a:t> Vancomycin or daptomycin are the alternatives for MRSA (Trough levels of vancomycin should </a:t>
            </a:r>
            <a:r>
              <a:rPr lang="en-US" dirty="0">
                <a:solidFill>
                  <a:srgbClr val="FF0000"/>
                </a:solidFill>
              </a:rPr>
              <a:t>be 15---20 mg/l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>
                <a:solidFill>
                  <a:srgbClr val="FF0000"/>
                </a:solidFill>
              </a:rPr>
              <a:t>Daptomyc</a:t>
            </a:r>
            <a:r>
              <a:rPr lang="en-US" dirty="0">
                <a:solidFill>
                  <a:schemeClr val="tx1"/>
                </a:solidFill>
              </a:rPr>
              <a:t>in is preferred for isolates with MIC for vancomycin &gt;1.5 mg/l.)</a:t>
            </a:r>
          </a:p>
          <a:p>
            <a:r>
              <a:rPr lang="en-US" dirty="0">
                <a:solidFill>
                  <a:schemeClr val="tx1"/>
                </a:solidFill>
              </a:rPr>
              <a:t> Echocardiography is mandatory</a:t>
            </a:r>
          </a:p>
        </p:txBody>
      </p:sp>
    </p:spTree>
    <p:extLst>
      <p:ext uri="{BB962C8B-B14F-4D97-AF65-F5344CB8AC3E}">
        <p14:creationId xmlns:p14="http://schemas.microsoft.com/office/powerpoint/2010/main" val="1414241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E652-EDFF-9C16-A4B0-7A9C3D4DA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Enterococcus spp.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EE239-C1A7-2176-A4CC-961A85BB4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Removal of the catheter is mandatory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</a:t>
            </a:r>
            <a:r>
              <a:rPr lang="en-US" dirty="0">
                <a:solidFill>
                  <a:srgbClr val="FF0000"/>
                </a:solidFill>
              </a:rPr>
              <a:t>for 7-14 days</a:t>
            </a:r>
          </a:p>
          <a:p>
            <a:r>
              <a:rPr lang="en-US" dirty="0">
                <a:solidFill>
                  <a:srgbClr val="FF0000"/>
                </a:solidFill>
              </a:rPr>
              <a:t> Ampicillin </a:t>
            </a:r>
            <a:r>
              <a:rPr lang="en-US" dirty="0">
                <a:solidFill>
                  <a:schemeClr val="tx1"/>
                </a:solidFill>
              </a:rPr>
              <a:t>is the drug of choice for susceptible strains (Combined therapy with an aminoglycoside is discouraged for Enterococcus spp. CRBSI.)</a:t>
            </a:r>
          </a:p>
          <a:p>
            <a:r>
              <a:rPr lang="en-US" dirty="0">
                <a:solidFill>
                  <a:srgbClr val="FF0000"/>
                </a:solidFill>
              </a:rPr>
              <a:t>Vancomycin</a:t>
            </a:r>
            <a:r>
              <a:rPr lang="en-US" dirty="0">
                <a:solidFill>
                  <a:schemeClr val="tx1"/>
                </a:solidFill>
              </a:rPr>
              <a:t> is the alternative for strains resistant to ampicillin (Optimal trough levels of vancomycin for Enterococcus spp. CRBSI are not defined.)</a:t>
            </a:r>
          </a:p>
          <a:p>
            <a:r>
              <a:rPr lang="en-US" dirty="0">
                <a:solidFill>
                  <a:schemeClr val="tx1"/>
                </a:solidFill>
              </a:rPr>
              <a:t> Echocardiography is mandatory</a:t>
            </a:r>
          </a:p>
        </p:txBody>
      </p:sp>
    </p:spTree>
    <p:extLst>
      <p:ext uri="{BB962C8B-B14F-4D97-AF65-F5344CB8AC3E}">
        <p14:creationId xmlns:p14="http://schemas.microsoft.com/office/powerpoint/2010/main" val="27345860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4029-2185-2369-BB1C-4B494100C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Gram-negative bacilli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6D039-7260-B91E-5F54-4C33B3516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Remove the catheter (if not done)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for at </a:t>
            </a:r>
            <a:r>
              <a:rPr lang="en-US" dirty="0">
                <a:solidFill>
                  <a:srgbClr val="FF0000"/>
                </a:solidFill>
              </a:rPr>
              <a:t>least 7 days</a:t>
            </a:r>
          </a:p>
          <a:p>
            <a:r>
              <a:rPr lang="en-US" dirty="0">
                <a:solidFill>
                  <a:schemeClr val="tx1"/>
                </a:solidFill>
              </a:rPr>
              <a:t>Antimicrobial therapy must be chosen </a:t>
            </a:r>
            <a:r>
              <a:rPr lang="en-US" dirty="0">
                <a:solidFill>
                  <a:srgbClr val="FF0000"/>
                </a:solidFill>
              </a:rPr>
              <a:t>based on the susceptibility results</a:t>
            </a:r>
          </a:p>
          <a:p>
            <a:r>
              <a:rPr lang="en-US" dirty="0">
                <a:solidFill>
                  <a:schemeClr val="tx1"/>
                </a:solidFill>
              </a:rPr>
              <a:t>Echocardiography is not mandatory </a:t>
            </a:r>
          </a:p>
        </p:txBody>
      </p:sp>
    </p:spTree>
    <p:extLst>
      <p:ext uri="{BB962C8B-B14F-4D97-AF65-F5344CB8AC3E}">
        <p14:creationId xmlns:p14="http://schemas.microsoft.com/office/powerpoint/2010/main" val="3377724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183A3-26C4-8226-D722-A4FB746A6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BB785-5066-6AA7-9129-48D559CF0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Catheter retained (</a:t>
            </a:r>
            <a:r>
              <a:rPr lang="en-US" dirty="0">
                <a:solidFill>
                  <a:srgbClr val="FF0000"/>
                </a:solidFill>
              </a:rPr>
              <a:t>Only in immunocompetent </a:t>
            </a:r>
            <a:r>
              <a:rPr lang="en-US" dirty="0">
                <a:solidFill>
                  <a:schemeClr val="tx1"/>
                </a:solidFill>
              </a:rPr>
              <a:t>patients </a:t>
            </a:r>
            <a:r>
              <a:rPr lang="en-US" dirty="0">
                <a:solidFill>
                  <a:srgbClr val="FF0000"/>
                </a:solidFill>
              </a:rPr>
              <a:t>without septic shock </a:t>
            </a:r>
            <a:r>
              <a:rPr lang="en-US" dirty="0">
                <a:solidFill>
                  <a:schemeClr val="tx1"/>
                </a:solidFill>
              </a:rPr>
              <a:t>and when the isolate is </a:t>
            </a:r>
            <a:r>
              <a:rPr lang="en-US" dirty="0">
                <a:solidFill>
                  <a:srgbClr val="FF0000"/>
                </a:solidFill>
              </a:rPr>
              <a:t>susceptible to antibiotics that are available for ALT</a:t>
            </a:r>
            <a:r>
              <a:rPr lang="en-US" dirty="0">
                <a:solidFill>
                  <a:schemeClr val="tx1"/>
                </a:solidFill>
              </a:rPr>
              <a:t>.)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</a:t>
            </a:r>
            <a:r>
              <a:rPr lang="en-US" dirty="0">
                <a:solidFill>
                  <a:srgbClr val="FF0000"/>
                </a:solidFill>
              </a:rPr>
              <a:t>for 10-14 days</a:t>
            </a:r>
          </a:p>
          <a:p>
            <a:r>
              <a:rPr lang="en-US" dirty="0">
                <a:solidFill>
                  <a:schemeClr val="tx1"/>
                </a:solidFill>
              </a:rPr>
              <a:t> Antimicrobial therapy must be chosen based on the susceptibility results</a:t>
            </a:r>
          </a:p>
          <a:p>
            <a:r>
              <a:rPr lang="en-US" dirty="0">
                <a:solidFill>
                  <a:schemeClr val="tx1"/>
                </a:solidFill>
              </a:rPr>
              <a:t> ALT for 10-14 days</a:t>
            </a:r>
          </a:p>
          <a:p>
            <a:r>
              <a:rPr lang="en-US" dirty="0">
                <a:solidFill>
                  <a:schemeClr val="tx1"/>
                </a:solidFill>
              </a:rPr>
              <a:t>Echocardiography is not mandatory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3313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EC950-39AB-B889-ACD0-4EAEC82E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Candida spp.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6CA0E-59CF-5F4E-33E6-ACE3D7760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Removal of the catheter is mandatory</a:t>
            </a:r>
          </a:p>
          <a:p>
            <a:r>
              <a:rPr lang="en-US" dirty="0">
                <a:solidFill>
                  <a:schemeClr val="tx1"/>
                </a:solidFill>
              </a:rPr>
              <a:t> Antifungal therapy for </a:t>
            </a:r>
            <a:r>
              <a:rPr lang="en-US" dirty="0">
                <a:solidFill>
                  <a:srgbClr val="FF0000"/>
                </a:solidFill>
              </a:rPr>
              <a:t>14 days after the first negative blood culture </a:t>
            </a:r>
            <a:r>
              <a:rPr lang="en-US" dirty="0">
                <a:solidFill>
                  <a:schemeClr val="tx1"/>
                </a:solidFill>
              </a:rPr>
              <a:t>(If metastatic complications have been ruled out)</a:t>
            </a:r>
          </a:p>
          <a:p>
            <a:r>
              <a:rPr lang="en-US" dirty="0">
                <a:solidFill>
                  <a:schemeClr val="tx1"/>
                </a:solidFill>
              </a:rPr>
              <a:t> Targeted antifungal therapy must be chosen based on the </a:t>
            </a:r>
            <a:r>
              <a:rPr lang="en-US" dirty="0">
                <a:solidFill>
                  <a:srgbClr val="FF0000"/>
                </a:solidFill>
              </a:rPr>
              <a:t>susceptibility results </a:t>
            </a:r>
            <a:r>
              <a:rPr lang="en-US" dirty="0">
                <a:solidFill>
                  <a:schemeClr val="tx1"/>
                </a:solidFill>
              </a:rPr>
              <a:t>(De-escalation from an </a:t>
            </a:r>
            <a:r>
              <a:rPr lang="en-US" dirty="0">
                <a:solidFill>
                  <a:srgbClr val="FF0000"/>
                </a:solidFill>
              </a:rPr>
              <a:t>echinocandin or a lipid formulation of amphotericin B </a:t>
            </a:r>
            <a:r>
              <a:rPr lang="en-US" dirty="0">
                <a:solidFill>
                  <a:schemeClr val="tx1"/>
                </a:solidFill>
              </a:rPr>
              <a:t>to fluconazole is highly recommended in patients with isolates susceptible to fluconazole, are clinically stable and the catheter has been removed.)</a:t>
            </a:r>
          </a:p>
          <a:p>
            <a:r>
              <a:rPr lang="en-US" dirty="0">
                <a:solidFill>
                  <a:schemeClr val="tx1"/>
                </a:solidFill>
              </a:rPr>
              <a:t> Echocardiography is mandatory</a:t>
            </a:r>
          </a:p>
        </p:txBody>
      </p:sp>
    </p:spTree>
    <p:extLst>
      <p:ext uri="{BB962C8B-B14F-4D97-AF65-F5344CB8AC3E}">
        <p14:creationId xmlns:p14="http://schemas.microsoft.com/office/powerpoint/2010/main" val="40039260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BA69E-5471-81E8-5524-B338FCF24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BDB51-8B10-6A96-BCD0-177EF9AEA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Antibiotic Lock Therapy (ALT)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815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15370-99C9-FABA-D74C-1E20349C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BFFCB-F0FA-582D-C2AD-86CED1612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Immediate removal of the CVC </a:t>
            </a:r>
            <a:r>
              <a:rPr lang="en-US" sz="2800" dirty="0">
                <a:solidFill>
                  <a:srgbClr val="FF0000"/>
                </a:solidFill>
              </a:rPr>
              <a:t>is not routinely </a:t>
            </a:r>
            <a:r>
              <a:rPr lang="en-US" sz="2800" dirty="0">
                <a:solidFill>
                  <a:schemeClr val="tx1"/>
                </a:solidFill>
              </a:rPr>
              <a:t>recommended when CRBSI is suspected in patients who are </a:t>
            </a:r>
            <a:r>
              <a:rPr lang="en-US" sz="2800" dirty="0">
                <a:solidFill>
                  <a:srgbClr val="FF0000"/>
                </a:solidFill>
              </a:rPr>
              <a:t>hemodynamically stable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without immunosuppressive </a:t>
            </a:r>
            <a:r>
              <a:rPr lang="en-US" sz="2800" dirty="0">
                <a:solidFill>
                  <a:schemeClr val="tx1"/>
                </a:solidFill>
              </a:rPr>
              <a:t>therapy, </a:t>
            </a:r>
            <a:r>
              <a:rPr lang="en-US" sz="2800" dirty="0">
                <a:solidFill>
                  <a:srgbClr val="FF0000"/>
                </a:solidFill>
              </a:rPr>
              <a:t>intravascular foreign bodies</a:t>
            </a:r>
            <a:r>
              <a:rPr lang="en-US" sz="2800" dirty="0">
                <a:solidFill>
                  <a:schemeClr val="tx1"/>
                </a:solidFill>
              </a:rPr>
              <a:t> or </a:t>
            </a:r>
            <a:r>
              <a:rPr lang="en-US" sz="2800" dirty="0">
                <a:solidFill>
                  <a:srgbClr val="FF0000"/>
                </a:solidFill>
              </a:rPr>
              <a:t>organ transplantation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>
                <a:solidFill>
                  <a:srgbClr val="FF0000"/>
                </a:solidFill>
              </a:rPr>
              <a:t>no</a:t>
            </a:r>
            <a:r>
              <a:rPr lang="en-US" sz="2800" dirty="0">
                <a:solidFill>
                  <a:schemeClr val="tx1"/>
                </a:solidFill>
              </a:rPr>
              <a:t> suppuration at the </a:t>
            </a:r>
            <a:r>
              <a:rPr lang="en-US" sz="2800" dirty="0">
                <a:solidFill>
                  <a:srgbClr val="FF0000"/>
                </a:solidFill>
              </a:rPr>
              <a:t>insertion</a:t>
            </a:r>
            <a:r>
              <a:rPr lang="en-US" sz="2800" dirty="0">
                <a:solidFill>
                  <a:schemeClr val="tx1"/>
                </a:solidFill>
              </a:rPr>
              <a:t> site or bacteremia/fungemia</a:t>
            </a:r>
          </a:p>
        </p:txBody>
      </p:sp>
    </p:spTree>
    <p:extLst>
      <p:ext uri="{BB962C8B-B14F-4D97-AF65-F5344CB8AC3E}">
        <p14:creationId xmlns:p14="http://schemas.microsoft.com/office/powerpoint/2010/main" val="22280215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D97C1-82CC-1D6B-5E6B-0FE85C5D6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13509" y="1449977"/>
            <a:ext cx="11612879" cy="4389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32667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AC073-6DA7-C0A0-5E64-05A9615B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1257" y="953590"/>
            <a:ext cx="11730446" cy="464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3989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66A4-3128-6C50-8F70-072C1E5CC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1EF0-ECFC-9288-C9C7-364655A0E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>
              <a:buNone/>
            </a:pPr>
            <a:r>
              <a:rPr lang="en-US" sz="3600" b="1" dirty="0">
                <a:solidFill>
                  <a:schemeClr val="tx1"/>
                </a:solidFill>
              </a:rPr>
              <a:t>thanks for your attention</a:t>
            </a:r>
          </a:p>
        </p:txBody>
      </p:sp>
    </p:spTree>
    <p:extLst>
      <p:ext uri="{BB962C8B-B14F-4D97-AF65-F5344CB8AC3E}">
        <p14:creationId xmlns:p14="http://schemas.microsoft.com/office/powerpoint/2010/main" val="15983689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7E809-5EBC-24DA-BBE0-C5E5E071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433B3-CEB8-DCB3-238B-B6752F17C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729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24AC5-DD65-195E-4091-5859409C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A9CA7-70AD-E488-C047-3A2D43DB8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6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BE856-6BB0-1B5E-0256-ED510F993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A4BF-CB9E-2C3C-6D07-CAFFB6E5F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810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C69A-5A35-EE56-4437-5C31C57CD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ACA79-7001-33CD-338C-6C8970FCE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1169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9632-5BC0-6200-C668-944E96164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CDF8D-EECC-2C9A-CDBF-B8D1272E0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556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41195-AAF5-95BB-C36B-5585FDC7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20616-7AD8-B447-20E5-64EF070F2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724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E5627-FA13-8574-E3D3-BB1A04A3D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D3A74-4ABF-72C1-AAD6-F980D7F45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8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53A67-75BF-3364-4B5F-C58B74AA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F7BC9-923B-31FD-EC1E-E02BD0A57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When is it safe to perform a catheter </a:t>
            </a:r>
            <a:r>
              <a:rPr lang="en-US" sz="2800" b="1" dirty="0">
                <a:solidFill>
                  <a:srgbClr val="FF0000"/>
                </a:solidFill>
              </a:rPr>
              <a:t>exchange</a:t>
            </a:r>
            <a:r>
              <a:rPr lang="en-US" sz="2800" b="1" dirty="0">
                <a:solidFill>
                  <a:schemeClr val="tx1"/>
                </a:solidFill>
              </a:rPr>
              <a:t> over a </a:t>
            </a:r>
            <a:r>
              <a:rPr lang="en-US" sz="2800" b="1" dirty="0">
                <a:solidFill>
                  <a:srgbClr val="FF0000"/>
                </a:solidFill>
              </a:rPr>
              <a:t>guidewire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691289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4A7EC-74A9-0D63-3264-E66FE4E53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C02B1-3C05-02CF-CEE0-27C1FFC16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172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8DC6F-597E-CF79-B64D-1D99055E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097E1-5FEF-5643-E6BA-0F25377CE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147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0D2C6-58E7-2AF2-3197-CA3965589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253CD-9CF3-47A0-3ACF-A8BF37826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0518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8978D-BCAD-96AA-2AEF-98183B779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84B85-459E-1753-0127-775387B8A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864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5E8EF-25E2-E942-C12F-0F5083712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84553-A198-C9D0-A578-32E4ED951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714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FAC2-0725-DB2F-29B9-7424A7B9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39E4D-C03F-B388-96F7-A2D7788A2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441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B5E59-6921-5BD4-5D39-CB467C7F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FF910-95D1-DFAC-2BB5-7924E0DAB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95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C3B45-1EBD-9455-157C-369834C49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40400-244E-EF69-2CD3-9862B0C5D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776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14396-E127-DFE5-9EAB-B6CBBA2A6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06EF6-596D-BFD3-83EC-11810C28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92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99A94-8B93-8C5D-812F-7A96BC1C3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7EF60-3A43-6AB3-CAAE-739976B61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Routine replacement of a CVC by </a:t>
            </a:r>
            <a:r>
              <a:rPr lang="en-US" sz="2800" dirty="0">
                <a:solidFill>
                  <a:srgbClr val="FF0000"/>
                </a:solidFill>
              </a:rPr>
              <a:t>guidewire exchange is not </a:t>
            </a:r>
            <a:r>
              <a:rPr lang="en-US" sz="2800" dirty="0">
                <a:solidFill>
                  <a:schemeClr val="tx1"/>
                </a:solidFill>
              </a:rPr>
              <a:t>recommended because this strategy is associated with a higher risk of associated infectious complications. </a:t>
            </a:r>
          </a:p>
        </p:txBody>
      </p:sp>
    </p:spTree>
    <p:extLst>
      <p:ext uri="{BB962C8B-B14F-4D97-AF65-F5344CB8AC3E}">
        <p14:creationId xmlns:p14="http://schemas.microsoft.com/office/powerpoint/2010/main" val="117673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181AA-B476-DEE6-3266-3975C17B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90D45-3F2B-9462-D4C2-4E06B008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Guidewire exchange of a CVC is </a:t>
            </a:r>
            <a:r>
              <a:rPr lang="en-US" sz="2800" dirty="0">
                <a:solidFill>
                  <a:srgbClr val="FF0000"/>
                </a:solidFill>
              </a:rPr>
              <a:t>contraindicated</a:t>
            </a:r>
            <a:r>
              <a:rPr lang="en-US" sz="2800" dirty="0">
                <a:solidFill>
                  <a:schemeClr val="tx1"/>
                </a:solidFill>
              </a:rPr>
              <a:t> in patients with </a:t>
            </a:r>
            <a:r>
              <a:rPr lang="en-US" sz="2800" dirty="0">
                <a:solidFill>
                  <a:srgbClr val="FF0000"/>
                </a:solidFill>
              </a:rPr>
              <a:t>documented </a:t>
            </a:r>
            <a:r>
              <a:rPr lang="en-US" sz="2800" dirty="0">
                <a:solidFill>
                  <a:schemeClr val="tx1"/>
                </a:solidFill>
              </a:rPr>
              <a:t>catheter related </a:t>
            </a:r>
            <a:r>
              <a:rPr lang="en-US" sz="2800" dirty="0">
                <a:solidFill>
                  <a:srgbClr val="FF0000"/>
                </a:solidFill>
              </a:rPr>
              <a:t>infections.</a:t>
            </a:r>
          </a:p>
        </p:txBody>
      </p:sp>
    </p:spTree>
    <p:extLst>
      <p:ext uri="{BB962C8B-B14F-4D97-AF65-F5344CB8AC3E}">
        <p14:creationId xmlns:p14="http://schemas.microsoft.com/office/powerpoint/2010/main" val="244585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6426E-0C13-F9C9-1567-4AC93AC7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7CE72-1E20-964C-588E-DC0C7273A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Guidewire exchange </a:t>
            </a:r>
            <a:r>
              <a:rPr lang="en-US" sz="2800" dirty="0">
                <a:solidFill>
                  <a:schemeClr val="tx1"/>
                </a:solidFill>
              </a:rPr>
              <a:t>should be restricted to patients with </a:t>
            </a:r>
            <a:r>
              <a:rPr lang="en-US" sz="2800" dirty="0">
                <a:solidFill>
                  <a:srgbClr val="FF0000"/>
                </a:solidFill>
              </a:rPr>
              <a:t>very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difficult venous access </a:t>
            </a:r>
            <a:r>
              <a:rPr lang="en-US" sz="2800" dirty="0">
                <a:solidFill>
                  <a:schemeClr val="tx1"/>
                </a:solidFill>
              </a:rPr>
              <a:t>(i.e., extensive burns, morbid obesity, or severe coagulopathy) </a:t>
            </a:r>
            <a:r>
              <a:rPr lang="en-US" sz="2800" dirty="0">
                <a:solidFill>
                  <a:srgbClr val="FF0000"/>
                </a:solidFill>
              </a:rPr>
              <a:t>and without documented </a:t>
            </a:r>
            <a:r>
              <a:rPr lang="en-US" sz="2800" dirty="0">
                <a:solidFill>
                  <a:schemeClr val="tx1"/>
                </a:solidFill>
              </a:rPr>
              <a:t>catheter infection (B-II). In this case, a </a:t>
            </a:r>
            <a:r>
              <a:rPr lang="en-US" sz="2800" dirty="0">
                <a:solidFill>
                  <a:srgbClr val="FF0000"/>
                </a:solidFill>
              </a:rPr>
              <a:t>meticulous aseptic technique </a:t>
            </a:r>
            <a:r>
              <a:rPr lang="en-US" sz="2800" dirty="0">
                <a:solidFill>
                  <a:schemeClr val="tx1"/>
                </a:solidFill>
              </a:rPr>
              <a:t>and a culture of the </a:t>
            </a:r>
            <a:r>
              <a:rPr lang="en-US" sz="2800" dirty="0">
                <a:solidFill>
                  <a:srgbClr val="FF0000"/>
                </a:solidFill>
              </a:rPr>
              <a:t>catheter tip are mandatory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1076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E6A27-0541-D214-40E4-FBFE7470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697E-D0E3-C8E3-438F-3E7AC8DF2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If the catheter tip culture is positive</a:t>
            </a:r>
            <a:r>
              <a:rPr lang="en-US" sz="2800" dirty="0">
                <a:solidFill>
                  <a:schemeClr val="tx1"/>
                </a:solidFill>
              </a:rPr>
              <a:t>, the new line, inserted over a guidewire, should be re-placed via a new direct venipuncture.</a:t>
            </a:r>
          </a:p>
        </p:txBody>
      </p:sp>
    </p:spTree>
    <p:extLst>
      <p:ext uri="{BB962C8B-B14F-4D97-AF65-F5344CB8AC3E}">
        <p14:creationId xmlns:p14="http://schemas.microsoft.com/office/powerpoint/2010/main" val="1676059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0996B-0BB4-6383-35D5-06B94C35E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Indications for catheter removal in patients with CRBSI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4AC5-7C51-8E74-0B6B-C5CC096FA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CRBSI presenting with </a:t>
            </a:r>
            <a:r>
              <a:rPr lang="en-US" dirty="0">
                <a:solidFill>
                  <a:srgbClr val="FF0000"/>
                </a:solidFill>
              </a:rPr>
              <a:t>septic shock</a:t>
            </a:r>
          </a:p>
          <a:p>
            <a:r>
              <a:rPr lang="en-US" dirty="0">
                <a:solidFill>
                  <a:schemeClr val="tx1"/>
                </a:solidFill>
              </a:rPr>
              <a:t>CRBSI caused by certain pathogens: S. aureus, non-fermenting Gram-negative bacilli, Candida spp. or Mycobacterium</a:t>
            </a:r>
          </a:p>
          <a:p>
            <a:r>
              <a:rPr lang="en-US" dirty="0">
                <a:solidFill>
                  <a:srgbClr val="FF0000"/>
                </a:solidFill>
              </a:rPr>
              <a:t>Metastatic complications </a:t>
            </a:r>
            <a:r>
              <a:rPr lang="en-US" dirty="0">
                <a:solidFill>
                  <a:schemeClr val="tx1"/>
                </a:solidFill>
              </a:rPr>
              <a:t>(endocarditis, thrombophlebitis or septic pulmonary embolism)</a:t>
            </a:r>
          </a:p>
          <a:p>
            <a:r>
              <a:rPr lang="en-US" dirty="0">
                <a:solidFill>
                  <a:schemeClr val="tx1"/>
                </a:solidFill>
              </a:rPr>
              <a:t>Bacteremia (or candidemia) </a:t>
            </a:r>
            <a:r>
              <a:rPr lang="en-US" dirty="0">
                <a:solidFill>
                  <a:srgbClr val="FF0000"/>
                </a:solidFill>
              </a:rPr>
              <a:t>persisting after 72 h </a:t>
            </a:r>
            <a:r>
              <a:rPr lang="en-US" dirty="0">
                <a:solidFill>
                  <a:schemeClr val="tx1"/>
                </a:solidFill>
              </a:rPr>
              <a:t>of adequate treatment</a:t>
            </a:r>
          </a:p>
          <a:p>
            <a:r>
              <a:rPr lang="en-US" dirty="0">
                <a:solidFill>
                  <a:srgbClr val="FF0000"/>
                </a:solidFill>
              </a:rPr>
              <a:t>Pus is observed </a:t>
            </a:r>
            <a:r>
              <a:rPr lang="en-US" dirty="0">
                <a:solidFill>
                  <a:schemeClr val="tx1"/>
                </a:solidFill>
              </a:rPr>
              <a:t>at the insertion site</a:t>
            </a:r>
          </a:p>
          <a:p>
            <a:r>
              <a:rPr lang="en-US" dirty="0">
                <a:solidFill>
                  <a:schemeClr val="tx1"/>
                </a:solidFill>
              </a:rPr>
              <a:t>Signs of infection at the subcutaneous </a:t>
            </a:r>
            <a:r>
              <a:rPr lang="en-US" dirty="0">
                <a:solidFill>
                  <a:srgbClr val="FF0000"/>
                </a:solidFill>
              </a:rPr>
              <a:t>tunnel</a:t>
            </a:r>
          </a:p>
          <a:p>
            <a:r>
              <a:rPr lang="en-US" dirty="0">
                <a:solidFill>
                  <a:schemeClr val="tx1"/>
                </a:solidFill>
              </a:rPr>
              <a:t>No possibility of </a:t>
            </a:r>
            <a:r>
              <a:rPr lang="en-US" dirty="0">
                <a:solidFill>
                  <a:srgbClr val="FF0000"/>
                </a:solidFill>
              </a:rPr>
              <a:t>antibiotic lock therapy</a:t>
            </a:r>
          </a:p>
        </p:txBody>
      </p:sp>
    </p:spTree>
    <p:extLst>
      <p:ext uri="{BB962C8B-B14F-4D97-AF65-F5344CB8AC3E}">
        <p14:creationId xmlns:p14="http://schemas.microsoft.com/office/powerpoint/2010/main" val="856655221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318</TotalTime>
  <Words>1201</Words>
  <Application>Microsoft Office PowerPoint</Application>
  <PresentationFormat>Widescreen</PresentationFormat>
  <Paragraphs>94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Basis</vt:lpstr>
      <vt:lpstr>treatment of catheter-related bloodstream infection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Indications for catheter removal in patients with CRBSI</vt:lpstr>
      <vt:lpstr>PowerPoint Presentation</vt:lpstr>
      <vt:lpstr>PowerPoint Presentation</vt:lpstr>
      <vt:lpstr>PowerPoint Presentation</vt:lpstr>
      <vt:lpstr>PowerPoint Presentation</vt:lpstr>
      <vt:lpstr>Empirical antimicrobial therapy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Coagulase-Negative Staphylococcus</vt:lpstr>
      <vt:lpstr>PowerPoint Presentation</vt:lpstr>
      <vt:lpstr>Staphylococcus aureus</vt:lpstr>
      <vt:lpstr>Enterococcus spp.</vt:lpstr>
      <vt:lpstr>Gram-negative bacilli</vt:lpstr>
      <vt:lpstr>PowerPoint Presentation</vt:lpstr>
      <vt:lpstr>Candida spp.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saeed kalantari</dc:creator>
  <cp:lastModifiedBy>dr.saeed.kalantari@gmail.com</cp:lastModifiedBy>
  <cp:revision>10</cp:revision>
  <dcterms:created xsi:type="dcterms:W3CDTF">2023-12-26T18:13:30Z</dcterms:created>
  <dcterms:modified xsi:type="dcterms:W3CDTF">2024-01-07T09:45:00Z</dcterms:modified>
</cp:coreProperties>
</file>